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2" r:id="rId2"/>
    <p:sldId id="383" r:id="rId3"/>
    <p:sldId id="384" r:id="rId4"/>
    <p:sldId id="386" r:id="rId5"/>
    <p:sldId id="388" r:id="rId6"/>
    <p:sldId id="391" r:id="rId7"/>
    <p:sldId id="393" r:id="rId8"/>
    <p:sldId id="394" r:id="rId9"/>
    <p:sldId id="395" r:id="rId10"/>
  </p:sldIdLst>
  <p:sldSz cx="9144000" cy="6858000" type="screen4x3"/>
  <p:notesSz cx="7099300" cy="10234613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1D0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86"/>
  </p:normalViewPr>
  <p:slideViewPr>
    <p:cSldViewPr>
      <p:cViewPr varScale="1">
        <p:scale>
          <a:sx n="88" d="100"/>
          <a:sy n="88" d="100"/>
        </p:scale>
        <p:origin x="113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37" d="100"/>
        <a:sy n="137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16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:a16="http://schemas.microsoft.com/office/drawing/2014/main" xmlns="" id="{8FDAA514-89FD-5240-8330-42392E3E34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5" name="Rectangle 3">
            <a:extLst>
              <a:ext uri="{FF2B5EF4-FFF2-40B4-BE49-F238E27FC236}">
                <a16:creationId xmlns:a16="http://schemas.microsoft.com/office/drawing/2014/main" xmlns="" id="{D8A523A0-55C8-D74B-BF5D-497053770A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2485C983-B2C6-B74A-94A4-9A87902FC91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7" name="Rectangle 5">
            <a:extLst>
              <a:ext uri="{FF2B5EF4-FFF2-40B4-BE49-F238E27FC236}">
                <a16:creationId xmlns:a16="http://schemas.microsoft.com/office/drawing/2014/main" xmlns="" id="{188A87B5-4237-8D4F-9795-A3E783BAA29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82278" name="Rectangle 6">
            <a:extLst>
              <a:ext uri="{FF2B5EF4-FFF2-40B4-BE49-F238E27FC236}">
                <a16:creationId xmlns:a16="http://schemas.microsoft.com/office/drawing/2014/main" xmlns="" id="{2D8FBD68-E8BD-794F-800E-47EC815C43D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2279" name="Rectangle 7">
            <a:extLst>
              <a:ext uri="{FF2B5EF4-FFF2-40B4-BE49-F238E27FC236}">
                <a16:creationId xmlns:a16="http://schemas.microsoft.com/office/drawing/2014/main" xmlns="" id="{81622C8E-5BAA-1B4C-BD3D-3E44EA021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D7F15C8-5E86-614D-BFEA-6E0615940232}" type="slidenum">
              <a:rPr lang="es-ES" altLang="es-ES"/>
              <a:pPr/>
              <a:t>‹Nr.›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39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xmlns="" id="{AE3D2439-EFCD-5E4B-A001-37D9F932C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BF8DD8-412A-F342-9BE3-B95E4018DC83}" type="slidenum">
              <a:rPr lang="es-ES" altLang="es-ES" sz="1300"/>
              <a:pPr eaLnBrk="1" hangingPunct="1"/>
              <a:t>1</a:t>
            </a:fld>
            <a:endParaRPr lang="es-ES" altLang="es-ES" sz="13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489E76B3-73E3-164D-B7A7-F2E408238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6E3F27E3-B5C3-6E48-8B57-9F9907307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16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2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841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3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22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4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81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5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582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6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964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7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554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8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3498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xmlns="" id="{AAC939B1-AC9C-5546-88C7-4FF0F5B30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71F9B4C-AA15-174F-9C5F-FB991158E970}" type="slidenum">
              <a:rPr lang="es-ES" altLang="es-ES" sz="1300"/>
              <a:pPr eaLnBrk="1" hangingPunct="1"/>
              <a:t>9</a:t>
            </a:fld>
            <a:endParaRPr lang="es-ES" altLang="es-ES" sz="13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D36441D4-37A2-DC42-82CC-82BF60F42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37473F31-C9A3-DC46-A7D6-EF426EAA4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6000" y="4860925"/>
            <a:ext cx="5373688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71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0A858B0-CF70-2E45-9873-6E9BA50803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0251208-3C58-4F44-A102-8915E95F4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C823BAB-32D2-A445-8623-817D56604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F8B62-0877-154F-8C7E-A9F0C7DE82C1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6136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43EACFE-C15D-9242-9DBB-FA3FE8139C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16CF1E-3454-2D4C-B2FF-6A7BCA0558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C56DAB6-384A-A04E-A228-0984453E43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C1D4AD-422B-3243-9D4E-4E6C5E40618A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73604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BD6C154-6DD9-8E4F-B961-2ED87C1D3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F8E7FA-90C7-A94F-BE9F-860A315D72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27022DF-CA30-1243-8C9C-5F9FC2D723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80F0C-C3FA-6340-9C2F-84D54099A5FE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3848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5D7CC5E-618F-4945-9BB9-56685FA7F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D4B5C1-CB3C-A240-821C-218A09235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932FA04-24AE-7E4B-BD1F-3EC1C6E0D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97636-C41F-D74A-BFA5-F2D608424EB5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251862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DA34E81-9467-AF4A-B677-99D8B417A9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E316592-8E5D-3E4D-9ACC-31E408A87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901FF8F-7228-6A49-B21F-5032B1B57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6D08A-D456-7C44-B8E0-97D7F2888762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8191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304850-D84D-164F-A836-8B222A613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55E477D-C066-1044-92F5-C82661533A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C7ECAC-939C-484E-B2E2-F2F0A6234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9422A-1F72-5443-949D-816F01C5DCC0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96263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5653BC9A-163F-CA49-AFC5-784C6F7A5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B5FBED9-5ACB-2D46-8C80-E87B3503C5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E24C261-10CC-CF4B-8A03-FE051F385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710A7-BC9A-F541-BDA1-ED3337F9DE1B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02074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840162A-9B92-8049-974F-07F9EC215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945207E-97C8-4E48-B0BB-54277A1C4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18276FB-38D4-8E41-B406-51365E2F1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B6B05-D9B6-B848-BE16-C8382F43019D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394896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5A90FBD-7B02-9D4B-83F5-B1C26D8088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5BDD9414-1334-7545-8A95-B478DB7BA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8D00563-F29D-A94D-B97B-19CD864F6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050A3D-A98F-4E45-8C33-68EF1E78EC96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104954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009E38-840D-F946-B9EE-F78187B45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A3CFE7-FB36-B746-A394-00C480F3C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124B6A-2498-F548-8D2E-0B7C03BCDC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326F7-49CA-B24D-AE44-6246989F766F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7836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4C54F3-F7BF-3E46-AF97-8356631267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E083E00-6AD6-4C43-A749-831B982358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88AF0AE-EC40-054C-ACD8-6FB4D8D6E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F8841-978A-6B41-971A-092400041E61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4149971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7A5A2BF7-3F5E-7146-8829-7209C7C8DB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210416A-9FA4-D143-971C-E8747774A3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7D8A078-4EC5-D14C-AFA9-64FF51C4DF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B5B0A09-2C54-214A-BBD0-729D80E4E71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E6F6F8F-2616-2E4E-B5E3-927F181A1C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0FDE79-D12D-614D-B8B3-69E7ACAD5F4E}" type="slidenum">
              <a:rPr lang="es-ES_tradnl" altLang="es-ES"/>
              <a:pPr/>
              <a:t>‹Nr.›</a:t>
            </a:fld>
            <a:endParaRPr lang="es-ES_tradnl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file:////var/folders/6y/1nskqhks6r95tz5lg2y_swfw0000gn/T/com.microsoft.Word/WebArchiveCopyPasteTempFiles/portal_transparencia_03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8">
            <a:extLst>
              <a:ext uri="{FF2B5EF4-FFF2-40B4-BE49-F238E27FC236}">
                <a16:creationId xmlns:a16="http://schemas.microsoft.com/office/drawing/2014/main" xmlns="" id="{BFC552BC-07BF-6749-812A-A52D5E8B5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49275"/>
            <a:ext cx="1963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800"/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xmlns="" id="{138897ED-F98B-E841-979E-C8A16B604E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56015"/>
            <a:ext cx="8137028" cy="1152525"/>
          </a:xfrm>
        </p:spPr>
        <p:txBody>
          <a:bodyPr/>
          <a:lstStyle/>
          <a:p>
            <a:pPr algn="l" eaLnBrk="1" hangingPunct="1">
              <a:lnSpc>
                <a:spcPct val="95000"/>
              </a:lnSpc>
              <a:defRPr/>
            </a:pPr>
            <a:r>
              <a:rPr lang="es-ES" sz="27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La publicidad activa en la ley de transparencia (</a:t>
            </a:r>
            <a:r>
              <a:rPr lang="es-ES" sz="27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Proced</a:t>
            </a:r>
            <a:r>
              <a:rPr lang="es-ES" sz="2700" b="1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Verdana" charset="0"/>
                <a:cs typeface="+mj-cs"/>
              </a:rPr>
              <a:t>. jurídicos)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147AAFD-1F6D-2046-B46F-5989F97D2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62" y="58356"/>
            <a:ext cx="1957685" cy="9943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527D4F3-47B3-9044-BF12-44FD272036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313"/>
            <a:ext cx="9144000" cy="561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 descr="/var/folders/6y/1nskqhks6r95tz5lg2y_swfw0000gn/T/com.microsoft.Word/WebArchiveCopyPasteTempFiles/portal_transparencia_03.jpg">
            <a:extLst>
              <a:ext uri="{FF2B5EF4-FFF2-40B4-BE49-F238E27FC236}">
                <a16:creationId xmlns:a16="http://schemas.microsoft.com/office/drawing/2014/main" xmlns="" id="{9C926D38-2D30-954E-8A68-08E322AFEBDE}"/>
              </a:ext>
            </a:extLst>
          </p:cNvPr>
          <p:cNvPicPr/>
          <p:nvPr/>
        </p:nvPicPr>
        <p:blipFill rotWithShape="1"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2"/>
          <a:stretch/>
        </p:blipFill>
        <p:spPr bwMode="auto">
          <a:xfrm>
            <a:off x="0" y="1273143"/>
            <a:ext cx="9144000" cy="56146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41" name="Text Box 19">
            <a:extLst>
              <a:ext uri="{FF2B5EF4-FFF2-40B4-BE49-F238E27FC236}">
                <a16:creationId xmlns:a16="http://schemas.microsoft.com/office/drawing/2014/main" xmlns="" id="{D0FAAC65-FC4F-1B40-B35F-27FB559AD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6611779"/>
            <a:ext cx="2736206" cy="246221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accent1">
                    <a:lumMod val="90000"/>
                  </a:schemeClr>
                </a:solidFill>
              </a:rPr>
              <a:t>Luis Hernández Olivera  </a:t>
            </a:r>
            <a:r>
              <a:rPr lang="es-ES_tradnl" altLang="es-ES" sz="1000" dirty="0" err="1">
                <a:solidFill>
                  <a:schemeClr val="accent1">
                    <a:lumMod val="90000"/>
                  </a:schemeClr>
                </a:solidFill>
              </a:rPr>
              <a:t>olivera@usal.es</a:t>
            </a:r>
            <a:endParaRPr lang="es-ES_tradnl" altLang="es-ES" sz="1000" dirty="0">
              <a:solidFill>
                <a:schemeClr val="accent1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El apartado relativo a las normas en elaboración solo se aplica a las que disponen de potestad normativa. Cuando no haya actuaciones se hará constar esta circunstancia. Se publicarán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1. Normativa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2. Régimen de intervención administrativa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3. Revisión de actos administrativos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4. Resoluciones administrativas y judiciales con relevancia pública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5. Resoluciones judiciales en materia de transparencia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6. Dictámenes</a:t>
            </a:r>
          </a:p>
          <a:p>
            <a:pPr lvl="1"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7. Respuestas a </a:t>
            </a:r>
            <a:r>
              <a:rPr lang="es-ES" altLang="es-ES" sz="1600">
                <a:solidFill>
                  <a:srgbClr val="A50021"/>
                </a:solidFill>
                <a:latin typeface="Verdana" panose="020B0604030504040204" pitchFamily="34" charset="0"/>
              </a:rPr>
              <a:t>consultas sobre la </a:t>
            </a: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aplicación de las normas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9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Hay que publicar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Las leyes, los decretos… más relevantes que sean aplicables por razón de la actividad que desarrolla.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Directivas, circulares y acuerdos del Gobierno y respuestas a consultas planteadas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Directivas, circulares… dictadas por la administración autonómica que sean aplicables directamente a la entidad, y los acuerdos del Gobierno de la Autonomía que le afectan directamente. Se publican los que: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Establecen criterios generales de interpretación de las normas.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Cambian de criterio respecto de las actuaciones precedentes.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Adoptan criterios de prioridad en caso de concurrencia de normas.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Respuestas anonimizadas que se han dado a las consultas formuladas.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Normativa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3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Hay que publicar: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Actos con incidencia sobre el dominio público. Los que afecten el aprovechamiento privativo, como las autorizaciones o concesiones administrativas, y también los que delimitan bienes de dominio público.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Actos con incidencia sobre la gestión de los servicios públicos. Los actos que afecten la prestación regular, o que supongan modificaciones relevantes en el contenido de las prestaciones. No son objeto de publicación en este apartado sobre contratación pública.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Actos con interés público especial. Se puede considerar que son razones de interés público especial, entre otros, la salud y la seguridad públicas, la protección del medio ambiente, la protección de los consumidores, y la protección del patrimonio histórico, cultural y lingüístico.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Régimen de intervención administrativa 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Hay que publicar los pronunciamientos dictados en expedientes de revisión de actos nulos de pleno derecho y/o anulables, :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Actos administrativos. Resoluciones administrativas que ponen fin a los expedientes de revisión.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Actos judiciales. Sentencias que resuelven recursos interpuestos contra resoluciones administrativas relativas a expedientes de revisión. Quedan fuera de este apartado las impugnaciones en vía administrativa que sean desestimadas. En este apartado las entidades deben publicar los actos que ponen fin a los procedimientos de revisión de oficio dictados por los órganos competentes 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048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Revisión de actos administrativos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Hay que publicar: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Resoluciones administrativas de las consejerías o de los órganos ejecutivos de la entidad que afecten directamente la entidad, los usuarios de los servicios y actividades de la misma, o la prestación de servicios y actividades que tengan relevancia pública.</a:t>
            </a:r>
          </a:p>
          <a:p>
            <a:pPr marL="342900" indent="-342900" eaLnBrk="1" hangingPunct="1">
              <a:buFont typeface="+mj-lt"/>
              <a:buAutoNum type="arabicPeriod"/>
            </a:pP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Resoluciones judiciales relativas a la actividad de la entidad o la prestación de servicios que afecten directamente a las entidades como parte en el proceso.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467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Resoluciones administrativas y judiciales con relevancia pública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49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publican las resoluciones judiciales firmes que afecten directamente a las entidades como parte en el proceso en relación a aspectos de aplicación de la Ley de Transparencia.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En el portal de transparencia de la entidad se presenta mediante una breve descripción de la información que contiene y se publica una relación de las resoluciones con indicación del acto, el órgano emisor, la fecha, y el enlace al archivo que contiene el texto íntegro de la resolución judicial. </a:t>
            </a:r>
          </a:p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La información se publicará de forma anonimizada.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467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Resoluciones judiciales en materia de transparencia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Se publican los dictámenes del Consejo Económico y Social, de la Autoridad de Protección de Datos, o de otros órganos consultivos de carácter sectorial emitidos respecto de procedimientos o actos de las entidades.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En el portal de transparencia de la entidad se presenta mediante una breve descripción de la información que contiene y se publica un enlace en el apartado de la web del órgano consultivo que permite la búsqueda y / o la acceso al texto íntegro de los dictámenes.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467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Dictámenes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1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1155E93-343B-8E4D-A1FB-59D6EA1D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433" y="304128"/>
            <a:ext cx="1424186" cy="723396"/>
          </a:xfrm>
          <a:prstGeom prst="rect">
            <a:avLst/>
          </a:prstGeom>
        </p:spPr>
      </p:pic>
      <p:sp>
        <p:nvSpPr>
          <p:cNvPr id="9" name="Text Box 22">
            <a:extLst>
              <a:ext uri="{FF2B5EF4-FFF2-40B4-BE49-F238E27FC236}">
                <a16:creationId xmlns:a16="http://schemas.microsoft.com/office/drawing/2014/main" xmlns="" id="{DF1F9EA9-0DC7-F347-A4F6-6C9A2A841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200023"/>
            <a:ext cx="66115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rgbClr val="A50021"/>
                </a:solidFill>
              </a:rPr>
              <a:t>Procedimientos y actuaciones jurídicas </a:t>
            </a:r>
            <a:endParaRPr lang="es-ES_tradnl" altLang="es-ES" sz="1400" b="1" dirty="0">
              <a:solidFill>
                <a:schemeClr val="bg1"/>
              </a:solidFill>
            </a:endParaRPr>
          </a:p>
        </p:txBody>
      </p:sp>
      <p:sp>
        <p:nvSpPr>
          <p:cNvPr id="10" name="17 Rectángulo">
            <a:extLst>
              <a:ext uri="{FF2B5EF4-FFF2-40B4-BE49-F238E27FC236}">
                <a16:creationId xmlns:a16="http://schemas.microsoft.com/office/drawing/2014/main" xmlns="" id="{E8C14ABF-CCCC-B94F-82C3-C09B7D768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3" y="3485304"/>
            <a:ext cx="810909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" altLang="es-ES" sz="1600" dirty="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Hay que publicar las respuestas que tengan una incidencia especial sobre la interpretación y/o aplicación de las normas, emitidas por las asesorías jurídicas de las consejerías o de la entidad que afecten a la normativa aplicable a la entidad; y la relación de preguntas frecuentes relativas a las normas que regulan los procedimientos de la entidad.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 </a:t>
            </a:r>
          </a:p>
          <a:p>
            <a:pPr eaLnBrk="1" hangingPunct="1"/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En el portal de transparencia de la entidad se presenta mediante una breve descripción de la información que contiene y se publica una relación de las respuestas con una indicación breve del contenido y enlace al documento. </a:t>
            </a:r>
          </a:p>
          <a:p>
            <a:pPr eaLnBrk="1" hangingPunct="1"/>
            <a:endParaRPr lang="es-ES" altLang="es-ES" sz="1600">
              <a:solidFill>
                <a:srgbClr val="A50021"/>
              </a:solidFill>
              <a:latin typeface="Verdana" panose="020B0604030504040204" pitchFamily="34" charset="0"/>
            </a:endParaRPr>
          </a:p>
          <a:p>
            <a:pPr eaLnBrk="1" hangingPunct="1"/>
            <a:r>
              <a:rPr lang="es-ES" altLang="es-ES" sz="1600">
                <a:solidFill>
                  <a:srgbClr val="A50021"/>
                </a:solidFill>
                <a:latin typeface="Verdana" panose="020B0604030504040204" pitchFamily="34" charset="0"/>
              </a:rPr>
              <a:t>La </a:t>
            </a:r>
            <a:r>
              <a:rPr lang="es-ES" altLang="es-ES" sz="1600" dirty="0">
                <a:solidFill>
                  <a:srgbClr val="A50021"/>
                </a:solidFill>
                <a:latin typeface="Verdana" panose="020B0604030504040204" pitchFamily="34" charset="0"/>
              </a:rPr>
              <a:t>información se publicará de forma anonimizada.</a:t>
            </a:r>
          </a:p>
        </p:txBody>
      </p:sp>
      <p:sp>
        <p:nvSpPr>
          <p:cNvPr id="8" name="Text Box 20">
            <a:extLst>
              <a:ext uri="{FF2B5EF4-FFF2-40B4-BE49-F238E27FC236}">
                <a16:creationId xmlns:a16="http://schemas.microsoft.com/office/drawing/2014/main" xmlns="" id="{4B0AAB9B-18FF-1148-939C-EB1288D80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90" y="592420"/>
            <a:ext cx="64675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1600" b="1" dirty="0">
                <a:solidFill>
                  <a:srgbClr val="D01D02"/>
                </a:solidFill>
              </a:rPr>
              <a:t>Respuestas a consultas sobre aplicación/interpretación normas</a:t>
            </a:r>
          </a:p>
        </p:txBody>
      </p:sp>
      <p:sp>
        <p:nvSpPr>
          <p:cNvPr id="11" name="Line 6">
            <a:extLst>
              <a:ext uri="{FF2B5EF4-FFF2-40B4-BE49-F238E27FC236}">
                <a16:creationId xmlns:a16="http://schemas.microsoft.com/office/drawing/2014/main" xmlns="" id="{C93BAE74-17E4-7B4A-8B1D-01C0495F7B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9646" y="6669088"/>
            <a:ext cx="8146404" cy="272"/>
          </a:xfrm>
          <a:prstGeom prst="line">
            <a:avLst/>
          </a:prstGeom>
          <a:noFill/>
          <a:ln w="2540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xmlns="" id="{26689530-10B1-8847-937C-88DF55F19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39" y="6545174"/>
            <a:ext cx="6624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Luis Hernández Olivera. Dirección de contacto: </a:t>
            </a:r>
            <a:r>
              <a:rPr lang="es-ES_tradnl" altLang="es-ES" sz="1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olivera@usal.es</a:t>
            </a:r>
            <a:endParaRPr lang="es-ES_tradnl" altLang="es-ES" sz="1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C14537D-D026-CE46-8CE7-C38F3FCB7D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348" b="19723"/>
          <a:stretch/>
        </p:blipFill>
        <p:spPr>
          <a:xfrm>
            <a:off x="20448" y="1054085"/>
            <a:ext cx="9144000" cy="24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7383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4969</TotalTime>
  <Words>690</Words>
  <Application>Microsoft Macintosh PowerPoint</Application>
  <PresentationFormat>Presentación en pantalla (4:3)</PresentationFormat>
  <Paragraphs>81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ＭＳ Ｐゴシック</vt:lpstr>
      <vt:lpstr>Verdana</vt:lpstr>
      <vt:lpstr>Arial</vt:lpstr>
      <vt:lpstr>Diseño predeterminado</vt:lpstr>
      <vt:lpstr>La publicidad activa en la ley de transparencia (Proced. jurídicos)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la suya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Valoración y selección de documentos</dc:title>
  <dc:creator>Luis</dc:creator>
  <cp:lastModifiedBy>Usuario de Microsoft Office</cp:lastModifiedBy>
  <cp:revision>282</cp:revision>
  <cp:lastPrinted>2018-10-11T15:30:00Z</cp:lastPrinted>
  <dcterms:created xsi:type="dcterms:W3CDTF">2003-10-23T17:14:47Z</dcterms:created>
  <dcterms:modified xsi:type="dcterms:W3CDTF">2019-11-18T18:12:03Z</dcterms:modified>
</cp:coreProperties>
</file>